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4"/>
  </p:sldMasterIdLst>
  <p:notesMasterIdLst>
    <p:notesMasterId r:id="rId18"/>
  </p:notesMasterIdLst>
  <p:sldIdLst>
    <p:sldId id="285" r:id="rId5"/>
    <p:sldId id="261" r:id="rId6"/>
    <p:sldId id="262" r:id="rId7"/>
    <p:sldId id="271" r:id="rId8"/>
    <p:sldId id="263" r:id="rId9"/>
    <p:sldId id="388" r:id="rId10"/>
    <p:sldId id="264" r:id="rId11"/>
    <p:sldId id="389" r:id="rId12"/>
    <p:sldId id="265" r:id="rId13"/>
    <p:sldId id="266" r:id="rId14"/>
    <p:sldId id="390" r:id="rId15"/>
    <p:sldId id="391" r:id="rId16"/>
    <p:sldId id="272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4">
          <p15:clr>
            <a:srgbClr val="A4A3A4"/>
          </p15:clr>
        </p15:guide>
        <p15:guide id="2" orient="horz" pos="2898">
          <p15:clr>
            <a:srgbClr val="A4A3A4"/>
          </p15:clr>
        </p15:guide>
        <p15:guide id="3" orient="horz" pos="2412">
          <p15:clr>
            <a:srgbClr val="A4A3A4"/>
          </p15:clr>
        </p15:guide>
        <p15:guide id="4" orient="horz" pos="3196">
          <p15:clr>
            <a:srgbClr val="A4A3A4"/>
          </p15:clr>
        </p15:guide>
        <p15:guide id="5" orient="horz" pos="1350">
          <p15:clr>
            <a:srgbClr val="A4A3A4"/>
          </p15:clr>
        </p15:guide>
        <p15:guide id="6" orient="horz" pos="1378">
          <p15:clr>
            <a:srgbClr val="A4A3A4"/>
          </p15:clr>
        </p15:guide>
        <p15:guide id="7" orient="horz" pos="2078">
          <p15:clr>
            <a:srgbClr val="A4A3A4"/>
          </p15:clr>
        </p15:guide>
        <p15:guide id="8" orient="horz" pos="125">
          <p15:clr>
            <a:srgbClr val="A4A3A4"/>
          </p15:clr>
        </p15:guide>
        <p15:guide id="9" orient="horz" pos="2106">
          <p15:clr>
            <a:srgbClr val="A4A3A4"/>
          </p15:clr>
        </p15:guide>
        <p15:guide id="10" orient="horz" pos="2859">
          <p15:clr>
            <a:srgbClr val="A4A3A4"/>
          </p15:clr>
        </p15:guide>
        <p15:guide id="11" pos="960">
          <p15:clr>
            <a:srgbClr val="A4A3A4"/>
          </p15:clr>
        </p15:guide>
        <p15:guide id="12" pos="1755">
          <p15:clr>
            <a:srgbClr val="A4A3A4"/>
          </p15:clr>
        </p15:guide>
        <p15:guide id="13" pos="2883">
          <p15:clr>
            <a:srgbClr val="A4A3A4"/>
          </p15:clr>
        </p15:guide>
        <p15:guide id="14" pos="2519">
          <p15:clr>
            <a:srgbClr val="A4A3A4"/>
          </p15:clr>
        </p15:guide>
        <p15:guide id="15" pos="4790">
          <p15:clr>
            <a:srgbClr val="A4A3A4"/>
          </p15:clr>
        </p15:guide>
        <p15:guide id="16" pos="2487">
          <p15:clr>
            <a:srgbClr val="A4A3A4"/>
          </p15:clr>
        </p15:guide>
        <p15:guide id="17" pos="1722">
          <p15:clr>
            <a:srgbClr val="A4A3A4"/>
          </p15:clr>
        </p15:guide>
        <p15:guide id="18" pos="987">
          <p15:clr>
            <a:srgbClr val="A4A3A4"/>
          </p15:clr>
        </p15:guide>
        <p15:guide id="19" pos="4818">
          <p15:clr>
            <a:srgbClr val="A4A3A4"/>
          </p15:clr>
        </p15:guide>
        <p15:guide id="20" pos="3257">
          <p15:clr>
            <a:srgbClr val="A4A3A4"/>
          </p15:clr>
        </p15:guide>
        <p15:guide id="21">
          <p15:clr>
            <a:srgbClr val="A4A3A4"/>
          </p15:clr>
        </p15:guide>
        <p15:guide id="22" pos="3285">
          <p15:clr>
            <a:srgbClr val="A4A3A4"/>
          </p15:clr>
        </p15:guide>
        <p15:guide id="23" pos="4022">
          <p15:clr>
            <a:srgbClr val="A4A3A4"/>
          </p15:clr>
        </p15:guide>
        <p15:guide id="24" pos="4053">
          <p15:clr>
            <a:srgbClr val="A4A3A4"/>
          </p15:clr>
        </p15:guide>
        <p15:guide id="25" pos="5544">
          <p15:clr>
            <a:srgbClr val="A4A3A4"/>
          </p15:clr>
        </p15:guide>
        <p15:guide id="26" pos="220">
          <p15:clr>
            <a:srgbClr val="A4A3A4"/>
          </p15:clr>
        </p15:guide>
        <p15:guide id="27" pos="348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talano, Alec" initials="" lastIdx="23" clrIdx="0"/>
  <p:cmAuthor id="1" name="Alec Catala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735"/>
    <a:srgbClr val="4F81BD"/>
    <a:srgbClr val="FFF8AE"/>
    <a:srgbClr val="FFFFFF"/>
    <a:srgbClr val="414042"/>
    <a:srgbClr val="F2F4F4"/>
    <a:srgbClr val="595A5D"/>
    <a:srgbClr val="DCDCDC"/>
    <a:srgbClr val="0C9B2E"/>
    <a:srgbClr val="FFFA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85" autoAdjust="0"/>
    <p:restoredTop sz="65693" autoAdjust="0"/>
  </p:normalViewPr>
  <p:slideViewPr>
    <p:cSldViewPr snapToGrid="0" showGuides="1">
      <p:cViewPr varScale="1">
        <p:scale>
          <a:sx n="159" d="100"/>
          <a:sy n="159" d="100"/>
        </p:scale>
        <p:origin x="536" y="176"/>
      </p:cViewPr>
      <p:guideLst>
        <p:guide orient="horz" pos="644"/>
        <p:guide orient="horz" pos="2898"/>
        <p:guide orient="horz" pos="2412"/>
        <p:guide orient="horz" pos="3196"/>
        <p:guide orient="horz" pos="1350"/>
        <p:guide orient="horz" pos="1378"/>
        <p:guide orient="horz" pos="2078"/>
        <p:guide orient="horz" pos="125"/>
        <p:guide orient="horz" pos="2106"/>
        <p:guide orient="horz" pos="2859"/>
        <p:guide pos="960"/>
        <p:guide pos="1755"/>
        <p:guide pos="2883"/>
        <p:guide pos="2519"/>
        <p:guide pos="4790"/>
        <p:guide pos="2487"/>
        <p:guide pos="1722"/>
        <p:guide pos="987"/>
        <p:guide pos="4818"/>
        <p:guide pos="3257"/>
        <p:guide/>
        <p:guide pos="3285"/>
        <p:guide pos="4022"/>
        <p:guide pos="4053"/>
        <p:guide pos="5544"/>
        <p:guide pos="220"/>
        <p:guide pos="34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jpg>
</file>

<file path=ppt/media/image13.png>
</file>

<file path=ppt/media/image14.tiff>
</file>

<file path=ppt/media/image16.tiff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mazon Ember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mazon Ember Regular" charset="0"/>
              </a:defRPr>
            </a:lvl1pPr>
          </a:lstStyle>
          <a:p>
            <a:fld id="{0B25AC41-3BEC-9247-8322-91B80C013F2D}" type="datetimeFigureOut">
              <a:rPr lang="en-US" smtClean="0"/>
              <a:pPr/>
              <a:t>12/16/18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mazon Ember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mazon Ember Regular" charset="0"/>
              </a:defRPr>
            </a:lvl1pPr>
          </a:lstStyle>
          <a:p>
            <a:fld id="{69C3F2ED-74C5-7D4F-8560-0CC253E9A4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1pPr>
    <a:lvl2pPr marL="4572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2pPr>
    <a:lvl3pPr marL="9144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3pPr>
    <a:lvl4pPr marL="13716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4pPr>
    <a:lvl5pPr marL="18288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6EF2B9-72C6-F24E-8AB4-8DE8F015085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30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19" y="-113413"/>
            <a:ext cx="9291740" cy="5256913"/>
          </a:xfrm>
          <a:prstGeom prst="rect">
            <a:avLst/>
          </a:prstGeom>
        </p:spPr>
      </p:pic>
      <p:sp>
        <p:nvSpPr>
          <p:cNvPr id="6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87899" y="3956022"/>
            <a:ext cx="3683000" cy="433387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/>
            </a:lvl1pPr>
          </a:lstStyle>
          <a:p>
            <a:pPr lvl="0"/>
            <a:r>
              <a:rPr lang="en-US" dirty="0"/>
              <a:t>Click to edit Presenter, Team</a:t>
            </a:r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87899" y="4337023"/>
            <a:ext cx="3683000" cy="369888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87899" y="1908228"/>
            <a:ext cx="7324988" cy="744537"/>
          </a:xfrm>
        </p:spPr>
        <p:txBody>
          <a:bodyPr>
            <a:noAutofit/>
          </a:bodyPr>
          <a:lstStyle>
            <a:lvl1pPr marL="0" indent="0" algn="l">
              <a:buNone/>
              <a:defRPr sz="4000" b="0" i="0" baseline="0">
                <a:latin typeface="Noto Sans CJK JP Bold" panose="020B0500000000000000" pitchFamily="34" charset="-128"/>
                <a:ea typeface="Noto Sans CJK JP Bold" panose="020B0500000000000000" pitchFamily="34" charset="-128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87899" y="2658575"/>
            <a:ext cx="6041582" cy="487849"/>
          </a:xfrm>
        </p:spPr>
        <p:txBody>
          <a:bodyPr/>
          <a:lstStyle>
            <a:lvl1pPr marL="0" indent="0" algn="l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37" y="439651"/>
            <a:ext cx="971555" cy="58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14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69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4024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04724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607" y="-7089"/>
            <a:ext cx="9279213" cy="5249826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2822713" y="-28425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7436224" y="61049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11647" y="1674428"/>
            <a:ext cx="6069541" cy="1250668"/>
          </a:xfrm>
        </p:spPr>
        <p:txBody>
          <a:bodyPr anchor="ctr" anchorCtr="0">
            <a:noAutofit/>
          </a:bodyPr>
          <a:lstStyle>
            <a:lvl1pPr algn="l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791" y="4706911"/>
            <a:ext cx="440655" cy="2643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822713" y="-28425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7436224" y="61049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475260" y="930149"/>
            <a:ext cx="6069541" cy="1250668"/>
          </a:xfrm>
        </p:spPr>
        <p:txBody>
          <a:bodyPr anchor="ctr" anchorCtr="0">
            <a:noAutofit/>
          </a:bodyPr>
          <a:lstStyle>
            <a:lvl1pPr algn="r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822713" y="-28425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7436224" y="61049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11647" y="1674428"/>
            <a:ext cx="6069541" cy="1250668"/>
          </a:xfrm>
        </p:spPr>
        <p:txBody>
          <a:bodyPr anchor="ctr" anchorCtr="0">
            <a:noAutofit/>
          </a:bodyPr>
          <a:lstStyle>
            <a:lvl1pPr algn="l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0702" y="1550831"/>
            <a:ext cx="7772400" cy="1021556"/>
          </a:xfrm>
        </p:spPr>
        <p:txBody>
          <a:bodyPr anchor="ctr">
            <a:noAutofit/>
          </a:bodyPr>
          <a:lstStyle>
            <a:lvl1pPr algn="l">
              <a:defRPr sz="4000" b="1" i="0" cap="none">
                <a:latin typeface="Noto Sans CJK JP Bold" panose="020B0500000000000000" pitchFamily="34" charset="-128"/>
                <a:ea typeface="Noto Sans CJK JP Bold" panose="020B0500000000000000" pitchFamily="34" charset="-128"/>
              </a:defRPr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3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87899" y="2572387"/>
            <a:ext cx="3683000" cy="433387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4837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Bullete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182880" tIns="146304" rIns="182880" bIns="146304" rtlCol="0" anchor="t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01931" y="891885"/>
            <a:ext cx="8740141" cy="1957459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 marL="285739" indent="-285739">
              <a:buFont typeface="Arial" panose="020B0604020202020204" pitchFamily="34" charset="0"/>
              <a:buChar char="•"/>
              <a:defRPr/>
            </a:lvl1pPr>
            <a:lvl2pPr marL="466412" indent="-214304">
              <a:buFont typeface="Arial" panose="020B0604020202020204" pitchFamily="34" charset="0"/>
              <a:buChar char="•"/>
              <a:defRPr/>
            </a:lvl2pPr>
            <a:lvl3pPr marL="634483" indent="-214304">
              <a:buFont typeface="Arial" panose="020B0604020202020204" pitchFamily="34" charset="0"/>
              <a:buChar char="•"/>
              <a:defRPr/>
            </a:lvl3pPr>
            <a:lvl4pPr marL="802554" indent="-214304">
              <a:buFont typeface="Arial" panose="020B0604020202020204" pitchFamily="34" charset="0"/>
              <a:buChar char="•"/>
              <a:defRPr/>
            </a:lvl4pPr>
            <a:lvl5pPr marL="970625" indent="-21430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724356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/>
          <a:lstStyle>
            <a:lvl1pPr>
              <a:defRPr>
                <a:solidFill>
                  <a:srgbClr val="41404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rgbClr val="414042"/>
                </a:solidFill>
              </a:defRPr>
            </a:lvl1pPr>
            <a:lvl2pPr marL="742950" indent="-285750">
              <a:buFont typeface="Arial"/>
              <a:buChar char="•"/>
              <a:defRPr>
                <a:solidFill>
                  <a:srgbClr val="414042"/>
                </a:solidFill>
              </a:defRPr>
            </a:lvl2pPr>
            <a:lvl3pPr marL="1143000" indent="-228600">
              <a:buFont typeface="Arial"/>
              <a:buChar char="•"/>
              <a:defRPr>
                <a:solidFill>
                  <a:srgbClr val="414042"/>
                </a:solidFill>
              </a:defRPr>
            </a:lvl3pPr>
            <a:lvl4pPr>
              <a:defRPr>
                <a:solidFill>
                  <a:srgbClr val="414042"/>
                </a:solidFill>
              </a:defRPr>
            </a:lvl4pPr>
            <a:lvl5pPr>
              <a:defRPr>
                <a:solidFill>
                  <a:srgbClr val="41404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59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/>
          <a:lstStyle>
            <a:lvl1pPr>
              <a:defRPr>
                <a:solidFill>
                  <a:srgbClr val="41404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336613" y="1010408"/>
            <a:ext cx="8207742" cy="3641926"/>
          </a:xfrm>
          <a:noFill/>
        </p:spPr>
        <p:txBody>
          <a:bodyPr/>
          <a:lstStyle>
            <a:lvl1pPr marL="0" indent="0">
              <a:buNone/>
              <a:defRPr lang="en-US" sz="1100">
                <a:solidFill>
                  <a:srgbClr val="3366FF"/>
                </a:solidFill>
                <a:effectLst/>
                <a:latin typeface="Lucida Console" panose="020B0609040504020204" pitchFamily="49" charset="0"/>
              </a:defRPr>
            </a:lvl1pPr>
            <a:lvl2pPr marL="457200" indent="0">
              <a:buNone/>
              <a:defRPr>
                <a:latin typeface="Lucida Console" panose="020B0609040504020204" pitchFamily="49" charset="0"/>
              </a:defRPr>
            </a:lvl2pPr>
            <a:lvl3pPr marL="914400" indent="0">
              <a:buNone/>
              <a:defRPr>
                <a:latin typeface="Lucida Console" panose="020B0609040504020204" pitchFamily="49" charset="0"/>
              </a:defRPr>
            </a:lvl3pPr>
            <a:lvl4pPr marL="1371600" indent="0">
              <a:buNone/>
              <a:defRPr>
                <a:latin typeface="Lucida Console" panose="020B0609040504020204" pitchFamily="49" charset="0"/>
              </a:defRPr>
            </a:lvl4pPr>
            <a:lvl5pPr marL="1828800" indent="0">
              <a:buNone/>
              <a:defRPr>
                <a:latin typeface="Lucida Console" panose="020B0609040504020204" pitchFamily="49" charset="0"/>
              </a:defRPr>
            </a:lvl5pPr>
          </a:lstStyle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Syntax Test file for 68k Assembly code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Some comments about this file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.D0 00000000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MS 2100 00000002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2000;DI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LEA.L $002100,A1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#2,-(A1)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BSR $00002050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2050;DI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(A1)+,D1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(A1),D2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ADD.L D1,D2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D2,D0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RTS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96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394" y="1969202"/>
            <a:ext cx="7772400" cy="930105"/>
          </a:xfrm>
        </p:spPr>
        <p:txBody>
          <a:bodyPr anchor="ctr">
            <a:noAutofit/>
          </a:bodyPr>
          <a:lstStyle>
            <a:lvl1pPr algn="l">
              <a:defRPr sz="4000" b="1" i="0" cap="none">
                <a:solidFill>
                  <a:srgbClr val="414042"/>
                </a:solidFill>
                <a:latin typeface="Noto Sans CJK JP Bold" panose="020B0500000000000000" pitchFamily="34" charset="-128"/>
                <a:ea typeface="Noto Sans CJK JP Bold" panose="020B0500000000000000" pitchFamily="34" charset="-128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837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>
            <a:normAutofit/>
          </a:bodyPr>
          <a:lstStyle>
            <a:lvl1pPr>
              <a:defRPr sz="28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3575" y="1012507"/>
            <a:ext cx="4038600" cy="3472073"/>
          </a:xfrm>
        </p:spPr>
        <p:txBody>
          <a:bodyPr/>
          <a:lstStyle>
            <a:lvl1pPr>
              <a:defRPr sz="2200">
                <a:solidFill>
                  <a:srgbClr val="414042"/>
                </a:solidFill>
              </a:defRPr>
            </a:lvl1pPr>
            <a:lvl2pPr>
              <a:defRPr sz="2000">
                <a:solidFill>
                  <a:srgbClr val="414042"/>
                </a:solidFill>
              </a:defRPr>
            </a:lvl2pPr>
            <a:lvl3pPr>
              <a:defRPr sz="1600">
                <a:solidFill>
                  <a:srgbClr val="414042"/>
                </a:solidFill>
              </a:defRPr>
            </a:lvl3pPr>
            <a:lvl4pPr>
              <a:defRPr sz="1600">
                <a:solidFill>
                  <a:srgbClr val="414042"/>
                </a:solidFill>
              </a:defRPr>
            </a:lvl4pPr>
            <a:lvl5pPr>
              <a:defRPr sz="1600">
                <a:solidFill>
                  <a:srgbClr val="41404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24575" y="1012507"/>
            <a:ext cx="4038600" cy="3472073"/>
          </a:xfrm>
        </p:spPr>
        <p:txBody>
          <a:bodyPr/>
          <a:lstStyle>
            <a:lvl1pPr>
              <a:defRPr sz="2200">
                <a:solidFill>
                  <a:srgbClr val="414042"/>
                </a:solidFill>
              </a:defRPr>
            </a:lvl1pPr>
            <a:lvl2pPr>
              <a:defRPr sz="2000">
                <a:solidFill>
                  <a:srgbClr val="414042"/>
                </a:solidFill>
              </a:defRPr>
            </a:lvl2pPr>
            <a:lvl3pPr>
              <a:defRPr sz="1600">
                <a:solidFill>
                  <a:srgbClr val="414042"/>
                </a:solidFill>
              </a:defRPr>
            </a:lvl3pPr>
            <a:lvl4pPr>
              <a:defRPr sz="1600">
                <a:solidFill>
                  <a:srgbClr val="414042"/>
                </a:solidFill>
              </a:defRPr>
            </a:lvl4pPr>
            <a:lvl5pPr>
              <a:defRPr sz="1600">
                <a:solidFill>
                  <a:srgbClr val="41404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519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7743" y="1008053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 i="0">
                <a:latin typeface="Noto Sans CJK JP Bold" panose="020B0500000000000000" pitchFamily="34" charset="-128"/>
                <a:ea typeface="Noto Sans CJK JP Bold" panose="020B0500000000000000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7743" y="1487874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>
            <a:normAutofit/>
          </a:bodyPr>
          <a:lstStyle>
            <a:lvl1pPr>
              <a:defRPr sz="28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25569" y="1008053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>
                <a:latin typeface="Noto Sans CJK JP Bold" panose="020B0500000000000000" pitchFamily="34" charset="-128"/>
                <a:ea typeface="Noto Sans CJK JP Bold" panose="020B0500000000000000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/>
          </p:nvPr>
        </p:nvSpPr>
        <p:spPr>
          <a:xfrm>
            <a:off x="4525569" y="1487874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287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7518" y="1011542"/>
            <a:ext cx="2442633" cy="33944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1371600" indent="0">
              <a:buNone/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3231001" y="1011542"/>
            <a:ext cx="2442633" cy="33944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1371600" indent="0">
              <a:buNone/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1"/>
          </p:nvPr>
        </p:nvSpPr>
        <p:spPr>
          <a:xfrm>
            <a:off x="6124485" y="1011542"/>
            <a:ext cx="2442633" cy="33944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1371600" indent="0">
              <a:buNone/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826396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742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1"/>
          </p:nvPr>
        </p:nvSpPr>
        <p:spPr>
          <a:xfrm>
            <a:off x="2496747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/>
          </p:nvPr>
        </p:nvSpPr>
        <p:spPr>
          <a:xfrm>
            <a:off x="4634585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5"/>
          </p:nvPr>
        </p:nvSpPr>
        <p:spPr>
          <a:xfrm>
            <a:off x="6990345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37742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496747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4634585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6990345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505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1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half" idx="2"/>
          </p:nvPr>
        </p:nvSpPr>
        <p:spPr>
          <a:xfrm>
            <a:off x="339939" y="2151897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1"/>
          </p:nvPr>
        </p:nvSpPr>
        <p:spPr>
          <a:xfrm>
            <a:off x="3479314" y="2151897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13"/>
          </p:nvPr>
        </p:nvSpPr>
        <p:spPr>
          <a:xfrm>
            <a:off x="6624980" y="2151897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39939" y="3963640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17"/>
          </p:nvPr>
        </p:nvSpPr>
        <p:spPr>
          <a:xfrm>
            <a:off x="3479308" y="3963640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9"/>
          </p:nvPr>
        </p:nvSpPr>
        <p:spPr>
          <a:xfrm>
            <a:off x="6624974" y="3963640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339939" y="928298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3479308" y="928298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6624974" y="928298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39939" y="2782372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3479308" y="2782372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6624974" y="2782372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093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857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592" y="1009332"/>
            <a:ext cx="8205304" cy="35539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89150" y="4802438"/>
            <a:ext cx="3027774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00" b="0" i="0" dirty="0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  <a:ea typeface="Noto Sans CJK JP Regular" panose="020B0500000000000000" pitchFamily="34" charset="-128"/>
              </a:rPr>
              <a:t>© 2018, Amazon Web Services, Inc. or its Affiliates. All rights reserved.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791" y="4706911"/>
            <a:ext cx="440655" cy="264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92" r:id="rId3"/>
    <p:sldLayoutId id="2147483677" r:id="rId4"/>
    <p:sldLayoutId id="2147483678" r:id="rId5"/>
    <p:sldLayoutId id="2147483679" r:id="rId6"/>
    <p:sldLayoutId id="2147483689" r:id="rId7"/>
    <p:sldLayoutId id="2147483690" r:id="rId8"/>
    <p:sldLayoutId id="2147483691" r:id="rId9"/>
    <p:sldLayoutId id="2147483680" r:id="rId10"/>
    <p:sldLayoutId id="2147483681" r:id="rId11"/>
    <p:sldLayoutId id="2147483682" r:id="rId12"/>
    <p:sldLayoutId id="2147483693" r:id="rId13"/>
    <p:sldLayoutId id="2147483694" r:id="rId14"/>
    <p:sldLayoutId id="2147483695" r:id="rId15"/>
    <p:sldLayoutId id="2147483687" r:id="rId16"/>
    <p:sldLayoutId id="214748369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i="0" kern="1200">
          <a:solidFill>
            <a:srgbClr val="0E2735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2400" b="0" i="0" kern="1200">
          <a:solidFill>
            <a:srgbClr val="414042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rgbClr val="414042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rgbClr val="414042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b="0" i="0" kern="1200">
          <a:solidFill>
            <a:srgbClr val="414042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b="0" i="0" kern="1200">
          <a:solidFill>
            <a:srgbClr val="414042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luon-nlp.mxnet.io/" TargetMode="External"/><Relationship Id="rId2" Type="http://schemas.openxmlformats.org/officeDocument/2006/relationships/hyperlink" Target="https://gluon-cv.mxnet.io/" TargetMode="External"/><Relationship Id="rId1" Type="http://schemas.openxmlformats.org/officeDocument/2006/relationships/slideLayout" Target="../slideLayouts/slideLayout17.xml"/><Relationship Id="rId5" Type="http://schemas.openxmlformats.org/officeDocument/2006/relationships/hyperlink" Target="http://diveintodeeplearning.org/" TargetMode="External"/><Relationship Id="rId4" Type="http://schemas.openxmlformats.org/officeDocument/2006/relationships/hyperlink" Target="http://beta.mxnet.io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87898" y="3722914"/>
            <a:ext cx="5869359" cy="666495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Tong He</a:t>
            </a:r>
          </a:p>
          <a:p>
            <a:r>
              <a:rPr lang="en-US" dirty="0">
                <a:latin typeface="+mn-lt"/>
              </a:rPr>
              <a:t>Applied Scientist, Amazon Web Services.</a:t>
            </a:r>
          </a:p>
          <a:p>
            <a:endParaRPr lang="en-US" dirty="0">
              <a:latin typeface="+mn-lt"/>
              <a:ea typeface="Noto Sans CJK JP Regular" panose="020B0500000000000000" pitchFamily="34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87899" y="4337023"/>
            <a:ext cx="3683000" cy="369888"/>
          </a:xfrm>
        </p:spPr>
        <p:txBody>
          <a:bodyPr/>
          <a:lstStyle/>
          <a:p>
            <a:r>
              <a:rPr lang="en-US" dirty="0">
                <a:latin typeface="+mn-lt"/>
                <a:ea typeface="Noto Sans CJK JP Regular" panose="020B0500000000000000" pitchFamily="34" charset="-128"/>
              </a:rPr>
              <a:t>2018.12.</a:t>
            </a:r>
            <a:r>
              <a:rPr lang="en-US" dirty="0">
                <a:latin typeface="+mn-lt"/>
              </a:rPr>
              <a:t>17</a:t>
            </a:r>
            <a:endParaRPr lang="en-US" dirty="0">
              <a:latin typeface="+mn-lt"/>
              <a:ea typeface="Noto Sans CJK JP Regular" panose="020B0500000000000000" pitchFamily="34" charset="-128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87899" y="1908228"/>
            <a:ext cx="7324988" cy="1370065"/>
          </a:xfrm>
        </p:spPr>
        <p:txBody>
          <a:bodyPr/>
          <a:lstStyle/>
          <a:p>
            <a:r>
              <a:rPr lang="en-US" dirty="0">
                <a:latin typeface="+mn-lt"/>
              </a:rPr>
              <a:t>GluonCV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  <a:ea typeface="Noto Sans CJK JP Bold" panose="020B0500000000000000" pitchFamily="34" charset="-128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41DA919-DA79-F846-94AD-DF4DC92942D6}"/>
              </a:ext>
            </a:extLst>
          </p:cNvPr>
          <p:cNvSpPr txBox="1">
            <a:spLocks/>
          </p:cNvSpPr>
          <p:nvPr/>
        </p:nvSpPr>
        <p:spPr>
          <a:xfrm>
            <a:off x="3655641" y="2344936"/>
            <a:ext cx="3683000" cy="433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b="0" i="0" kern="1200" baseline="0">
                <a:solidFill>
                  <a:srgbClr val="414042"/>
                </a:solidFill>
                <a:latin typeface="Noto Sans CJK JP Regular" panose="020B0500000000000000" pitchFamily="34" charset="-128"/>
                <a:ea typeface="Noto Sans CJK JP Regular" panose="020B0500000000000000" pitchFamily="34" charset="-128"/>
                <a:cs typeface="Noto Sans CJK JP Regular" panose="020B0500000000000000" pitchFamily="34" charset="-128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414042"/>
                </a:solidFill>
                <a:latin typeface="Noto Sans CJK JP Regular" panose="020B0500000000000000" pitchFamily="34" charset="-128"/>
                <a:ea typeface="Noto Sans CJK JP Regular" panose="020B0500000000000000" pitchFamily="34" charset="-128"/>
                <a:cs typeface="Noto Sans CJK JP Regular" panose="020B0500000000000000" pitchFamily="34" charset="-128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rgbClr val="414042"/>
                </a:solidFill>
                <a:latin typeface="Noto Sans CJK JP Regular" panose="020B0500000000000000" pitchFamily="34" charset="-128"/>
                <a:ea typeface="Noto Sans CJK JP Regular" panose="020B0500000000000000" pitchFamily="34" charset="-128"/>
                <a:cs typeface="Noto Sans CJK JP Regular" panose="020B0500000000000000" pitchFamily="34" charset="-128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solidFill>
                  <a:srgbClr val="414042"/>
                </a:solidFill>
                <a:latin typeface="Noto Sans CJK JP Regular" panose="020B0500000000000000" pitchFamily="34" charset="-128"/>
                <a:ea typeface="Noto Sans CJK JP Regular" panose="020B0500000000000000" pitchFamily="34" charset="-128"/>
                <a:cs typeface="Noto Sans CJK JP Regular" panose="020B0500000000000000" pitchFamily="34" charset="-128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solidFill>
                  <a:srgbClr val="414042"/>
                </a:solidFill>
                <a:latin typeface="Noto Sans CJK JP Regular" panose="020B0500000000000000" pitchFamily="34" charset="-128"/>
                <a:ea typeface="Noto Sans CJK JP Regular" panose="020B0500000000000000" pitchFamily="34" charset="-128"/>
                <a:cs typeface="Noto Sans CJK JP Regular" panose="020B0500000000000000" pitchFamily="34" charset="-128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6627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62FEF-E103-CC44-A2EC-A9066B264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7E369-6016-1240-B0D3-23BF202467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1" y="891884"/>
            <a:ext cx="8740141" cy="3693319"/>
          </a:xfrm>
        </p:spPr>
        <p:txBody>
          <a:bodyPr/>
          <a:lstStyle/>
          <a:p>
            <a:r>
              <a:rPr lang="en-US" altLang="zh-CN" dirty="0"/>
              <a:t>Available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Classification</a:t>
            </a:r>
          </a:p>
          <a:p>
            <a:pPr lvl="1"/>
            <a:r>
              <a:rPr lang="en-US" altLang="zh-CN" dirty="0"/>
              <a:t>Detection</a:t>
            </a:r>
          </a:p>
          <a:p>
            <a:pPr lvl="1"/>
            <a:r>
              <a:rPr lang="en-US" altLang="zh-CN" dirty="0"/>
              <a:t>Segmentation</a:t>
            </a:r>
          </a:p>
          <a:p>
            <a:pPr lvl="1"/>
            <a:r>
              <a:rPr lang="en-US" altLang="zh-CN" dirty="0"/>
              <a:t>Re-ID</a:t>
            </a:r>
          </a:p>
          <a:p>
            <a:pPr lvl="1"/>
            <a:r>
              <a:rPr lang="en-US" altLang="zh-CN" dirty="0"/>
              <a:t>GAN</a:t>
            </a:r>
          </a:p>
          <a:p>
            <a:r>
              <a:rPr lang="en-US" altLang="zh-CN" dirty="0"/>
              <a:t>In-Development</a:t>
            </a:r>
          </a:p>
          <a:p>
            <a:pPr lvl="1"/>
            <a:r>
              <a:rPr lang="en-US" altLang="zh-CN" dirty="0" err="1"/>
              <a:t>Keypoint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</a:p>
          <a:p>
            <a:pPr lvl="1"/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11A8DD-BAE7-2C4A-97F0-2DC1FA095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326" y="212406"/>
            <a:ext cx="3830498" cy="21546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BC8334-0BC3-034A-B193-9FC196A8E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1326" y="2542932"/>
            <a:ext cx="3830498" cy="215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31767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6C05E-5F9E-4C47-935F-14D811C4C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59CD74C-40EF-2A49-9B34-569FCACC8AA7}"/>
              </a:ext>
            </a:extLst>
          </p:cNvPr>
          <p:cNvSpPr txBox="1">
            <a:spLocks/>
          </p:cNvSpPr>
          <p:nvPr/>
        </p:nvSpPr>
        <p:spPr>
          <a:xfrm>
            <a:off x="5060950" y="1369219"/>
            <a:ext cx="34544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100" dirty="0"/>
              <a:t>Segmentation</a:t>
            </a:r>
            <a:endParaRPr lang="en-US" sz="2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6366AC-BB34-524E-9805-B86CAF872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241" y="1869082"/>
            <a:ext cx="3476810" cy="2587625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080C3B3-A2DF-8140-933B-BD39EE0D62AD}"/>
              </a:ext>
            </a:extLst>
          </p:cNvPr>
          <p:cNvGrpSpPr/>
          <p:nvPr/>
        </p:nvGrpSpPr>
        <p:grpSpPr>
          <a:xfrm>
            <a:off x="16977475" y="6899697"/>
            <a:ext cx="5825375" cy="3543300"/>
            <a:chOff x="14561080" y="6343594"/>
            <a:chExt cx="11575520" cy="602132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7131C4D-068F-0146-8B14-10023C738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561081" y="6343594"/>
              <a:ext cx="11575519" cy="602043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E0ABDF4-A951-9B49-A65F-8FC903C25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</a:blip>
            <a:stretch>
              <a:fillRect/>
            </a:stretch>
          </p:blipFill>
          <p:spPr>
            <a:xfrm>
              <a:off x="14561080" y="6344488"/>
              <a:ext cx="11575519" cy="6020433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A89E481-A84B-414D-8392-CC3A783AE2E1}"/>
              </a:ext>
            </a:extLst>
          </p:cNvPr>
          <p:cNvGrpSpPr/>
          <p:nvPr/>
        </p:nvGrpSpPr>
        <p:grpSpPr>
          <a:xfrm>
            <a:off x="17091775" y="7013997"/>
            <a:ext cx="5825375" cy="3543300"/>
            <a:chOff x="14561080" y="6343594"/>
            <a:chExt cx="11575520" cy="602132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901F24C-05D5-DA44-B57D-8EBEA4B4E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561081" y="6343594"/>
              <a:ext cx="11575519" cy="602043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ADCC5B7-038B-EF42-916D-46C1E057E2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</a:blip>
            <a:stretch>
              <a:fillRect/>
            </a:stretch>
          </p:blipFill>
          <p:spPr>
            <a:xfrm>
              <a:off x="14561080" y="6344488"/>
              <a:ext cx="11575519" cy="6020433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78B6C95-1944-3248-BCBE-4A465BB123C0}"/>
              </a:ext>
            </a:extLst>
          </p:cNvPr>
          <p:cNvGrpSpPr/>
          <p:nvPr/>
        </p:nvGrpSpPr>
        <p:grpSpPr>
          <a:xfrm>
            <a:off x="17206075" y="7128297"/>
            <a:ext cx="5825375" cy="3543300"/>
            <a:chOff x="14561080" y="6343594"/>
            <a:chExt cx="11575520" cy="6021327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34A3573-BCAC-CB42-979A-1B3623F9A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561081" y="6343594"/>
              <a:ext cx="11575519" cy="6020433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205D670-240C-644B-9FBF-C607BA2E0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</a:blip>
            <a:stretch>
              <a:fillRect/>
            </a:stretch>
          </p:blipFill>
          <p:spPr>
            <a:xfrm>
              <a:off x="14561080" y="6344488"/>
              <a:ext cx="11575519" cy="6020433"/>
            </a:xfrm>
            <a:prstGeom prst="rect">
              <a:avLst/>
            </a:prstGeom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BC7F0629-3989-004C-83F4-3702EF47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20376" y="7242597"/>
            <a:ext cx="5825374" cy="35427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54EE1EE-B38A-DD4D-B10B-AB77D0A5D92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17320375" y="7243123"/>
            <a:ext cx="5825374" cy="354277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A557CF5-BA5A-6649-830E-2A6E72E9C9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0950" y="2028674"/>
            <a:ext cx="3723169" cy="2268440"/>
          </a:xfrm>
          <a:prstGeom prst="rect">
            <a:avLst/>
          </a:prstGeom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4330E75-967E-8C45-8658-9C52427A0511}"/>
              </a:ext>
            </a:extLst>
          </p:cNvPr>
          <p:cNvSpPr txBox="1">
            <a:spLocks/>
          </p:cNvSpPr>
          <p:nvPr/>
        </p:nvSpPr>
        <p:spPr>
          <a:xfrm>
            <a:off x="336789" y="1369219"/>
            <a:ext cx="34544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100" dirty="0"/>
              <a:t>Detection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271587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6C05E-5F9E-4C47-935F-14D811C4C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59CD74C-40EF-2A49-9B34-569FCACC8AA7}"/>
              </a:ext>
            </a:extLst>
          </p:cNvPr>
          <p:cNvSpPr txBox="1">
            <a:spLocks/>
          </p:cNvSpPr>
          <p:nvPr/>
        </p:nvSpPr>
        <p:spPr>
          <a:xfrm>
            <a:off x="4937336" y="1369219"/>
            <a:ext cx="34544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100" dirty="0"/>
              <a:t>Person</a:t>
            </a:r>
            <a:r>
              <a:rPr lang="zh-CN" altLang="en-US" sz="2100" dirty="0"/>
              <a:t> </a:t>
            </a:r>
            <a:r>
              <a:rPr lang="en-US" altLang="zh-CN" sz="2100" dirty="0"/>
              <a:t>Re-ID</a:t>
            </a:r>
            <a:endParaRPr lang="en-US" sz="21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BA610E-6C33-DC44-AC70-090F55334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7336" y="2198290"/>
            <a:ext cx="3701628" cy="19292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B80EE5C-52C6-CE4E-B6D6-742835CC9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687" y="1771599"/>
            <a:ext cx="2962326" cy="296232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B37C94-2AAC-3A45-968F-394246CD27B4}"/>
              </a:ext>
            </a:extLst>
          </p:cNvPr>
          <p:cNvSpPr txBox="1">
            <a:spLocks/>
          </p:cNvSpPr>
          <p:nvPr/>
        </p:nvSpPr>
        <p:spPr>
          <a:xfrm>
            <a:off x="382613" y="1369219"/>
            <a:ext cx="34544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100" dirty="0"/>
              <a:t>WGAN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144653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A91E6-2C01-7841-B721-8665C261B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B0698-8E32-B74D-8AA1-9D2CB9C9F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1" y="891885"/>
            <a:ext cx="8740141" cy="3323987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Gluon CV: </a:t>
            </a:r>
            <a:r>
              <a:rPr lang="en-US" dirty="0">
                <a:hlinkClick r:id="rId2"/>
              </a:rPr>
              <a:t>https://gluon-cv.mxnet.io</a:t>
            </a:r>
            <a:endParaRPr lang="en-US" dirty="0"/>
          </a:p>
          <a:p>
            <a:r>
              <a:rPr lang="en-US" altLang="zh-CN" dirty="0"/>
              <a:t>Gluon</a:t>
            </a:r>
            <a:r>
              <a:rPr lang="zh-CN" altLang="en-US" dirty="0"/>
              <a:t> </a:t>
            </a:r>
            <a:r>
              <a:rPr lang="en-US" altLang="zh-CN" dirty="0"/>
              <a:t>NLP:</a:t>
            </a:r>
            <a:r>
              <a:rPr lang="zh-CN" altLang="en-US" dirty="0"/>
              <a:t> </a:t>
            </a:r>
            <a:r>
              <a:rPr lang="en-US" altLang="zh-CN" dirty="0">
                <a:hlinkClick r:id="rId3"/>
              </a:rPr>
              <a:t>https://gluon-nlp.mxnet.io</a:t>
            </a:r>
            <a:endParaRPr lang="en-US" altLang="zh-CN" dirty="0"/>
          </a:p>
          <a:p>
            <a:r>
              <a:rPr lang="en-US" altLang="zh-CN" dirty="0" err="1"/>
              <a:t>MXNet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>
                <a:hlinkClick r:id="rId4"/>
              </a:rPr>
              <a:t>http://beta.mxnet.io/</a:t>
            </a:r>
            <a:endParaRPr lang="en-US" dirty="0"/>
          </a:p>
          <a:p>
            <a:r>
              <a:rPr lang="en-US" altLang="zh-CN" dirty="0"/>
              <a:t>Deep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Book:</a:t>
            </a:r>
            <a:r>
              <a:rPr lang="zh-CN" altLang="en-US" dirty="0"/>
              <a:t> </a:t>
            </a:r>
            <a:r>
              <a:rPr lang="en-US" altLang="zh-CN" dirty="0">
                <a:hlinkClick r:id="rId5"/>
              </a:rPr>
              <a:t>http://diveintodeeplearning.org</a:t>
            </a:r>
            <a:endParaRPr lang="en-US" altLang="zh-CN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27422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697BD-6103-5E4F-86CA-C36AE6C9B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GluonCV: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Vision</a:t>
            </a:r>
            <a:r>
              <a:rPr lang="zh-CN" altLang="en-US" dirty="0"/>
              <a:t> </a:t>
            </a:r>
            <a:r>
              <a:rPr lang="en-US" altLang="zh-CN" dirty="0"/>
              <a:t>Toolkit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1D9A8-7E51-9F4C-89DE-7E00B87F1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1" y="891884"/>
            <a:ext cx="8740141" cy="2437590"/>
          </a:xfrm>
        </p:spPr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State-of-the-Art</a:t>
            </a:r>
            <a:r>
              <a:rPr lang="zh-CN" altLang="en-US" dirty="0"/>
              <a:t> </a:t>
            </a:r>
            <a:r>
              <a:rPr lang="en-US" altLang="zh-CN" dirty="0"/>
              <a:t>Models</a:t>
            </a:r>
          </a:p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Development</a:t>
            </a:r>
          </a:p>
          <a:p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Deployment</a:t>
            </a:r>
          </a:p>
          <a:p>
            <a:r>
              <a:rPr lang="en-US" dirty="0"/>
              <a:t>Official </a:t>
            </a:r>
            <a:r>
              <a:rPr lang="en-US" dirty="0" err="1"/>
              <a:t>Maintainance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9488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2B729-7862-0C43-A82E-01AB5D3E4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Best Open-Source Choice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52829-D6F1-DC4D-A09D-2BADBEBCB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1" y="891885"/>
            <a:ext cx="8740141" cy="1551194"/>
          </a:xfrm>
        </p:spPr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Pretrained Models with the Best Accuracy</a:t>
            </a:r>
          </a:p>
          <a:p>
            <a:r>
              <a:rPr lang="en-US" dirty="0"/>
              <a:t>Most Comprehensive Model Zoo</a:t>
            </a:r>
          </a:p>
        </p:txBody>
      </p:sp>
    </p:spTree>
    <p:extLst>
      <p:ext uri="{BB962C8B-B14F-4D97-AF65-F5344CB8AC3E}">
        <p14:creationId xmlns:p14="http://schemas.microsoft.com/office/powerpoint/2010/main" val="118640288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AF9EF-7108-C645-B6D4-95F171814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670E44-E7B3-C44B-8785-B70F5190D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44" y="1749132"/>
            <a:ext cx="2139857" cy="15304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74E6A7-0607-9046-A8E4-C218463D5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424" y="1749132"/>
            <a:ext cx="2373536" cy="15304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C7133A6-522E-E344-9B89-B53014199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1741" y="1749132"/>
            <a:ext cx="2495419" cy="153047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CDD47F4-B726-FC4D-B12C-4FC3E29FD757}"/>
              </a:ext>
            </a:extLst>
          </p:cNvPr>
          <p:cNvSpPr txBox="1">
            <a:spLocks/>
          </p:cNvSpPr>
          <p:nvPr/>
        </p:nvSpPr>
        <p:spPr>
          <a:xfrm>
            <a:off x="3385233" y="997794"/>
            <a:ext cx="2153919" cy="553998"/>
          </a:xfrm>
          <a:prstGeom prst="rect">
            <a:avLst/>
          </a:prstGeom>
        </p:spPr>
        <p:txBody>
          <a:bodyPr vert="horz" wrap="square" lIns="137160" tIns="109728" rIns="137160" bIns="109728" rtlCol="0">
            <a:spAutoFit/>
          </a:bodyPr>
          <a:lstStyle>
            <a:lvl1pPr marL="380985" marR="0" indent="-380985" algn="l" defTabSz="91436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667" b="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21882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0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845977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0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070072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67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4pPr>
            <a:lvl5pPr marL="1294167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67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5pPr>
            <a:lvl6pPr marL="2514494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75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56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Detection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9A6CF36-DAD6-1E4D-AE61-3C576F1F7E61}"/>
              </a:ext>
            </a:extLst>
          </p:cNvPr>
          <p:cNvSpPr txBox="1">
            <a:spLocks/>
          </p:cNvSpPr>
          <p:nvPr/>
        </p:nvSpPr>
        <p:spPr>
          <a:xfrm>
            <a:off x="336789" y="997794"/>
            <a:ext cx="2542769" cy="553998"/>
          </a:xfrm>
          <a:prstGeom prst="rect">
            <a:avLst/>
          </a:prstGeom>
        </p:spPr>
        <p:txBody>
          <a:bodyPr vert="horz" wrap="square" lIns="137160" tIns="109728" rIns="137160" bIns="109728" rtlCol="0">
            <a:spAutoFit/>
          </a:bodyPr>
          <a:lstStyle>
            <a:lvl1pPr marL="380985" marR="0" indent="-380985" algn="l" defTabSz="91436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667" b="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21882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0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845977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0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070072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67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4pPr>
            <a:lvl5pPr marL="1294167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67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5pPr>
            <a:lvl6pPr marL="2514494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75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56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Classification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E65ED59-FBC8-E845-9651-9BD98BBFF920}"/>
              </a:ext>
            </a:extLst>
          </p:cNvPr>
          <p:cNvSpPr txBox="1">
            <a:spLocks/>
          </p:cNvSpPr>
          <p:nvPr/>
        </p:nvSpPr>
        <p:spPr>
          <a:xfrm>
            <a:off x="6044827" y="997794"/>
            <a:ext cx="2772333" cy="553998"/>
          </a:xfrm>
          <a:prstGeom prst="rect">
            <a:avLst/>
          </a:prstGeom>
        </p:spPr>
        <p:txBody>
          <a:bodyPr vert="horz" wrap="square" lIns="137160" tIns="109728" rIns="137160" bIns="109728" rtlCol="0">
            <a:spAutoFit/>
          </a:bodyPr>
          <a:lstStyle>
            <a:lvl1pPr marL="380985" marR="0" indent="-380985" algn="l" defTabSz="91436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667" b="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621882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0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845977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0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070072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67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4pPr>
            <a:lvl5pPr marL="1294167" marR="0" indent="-285739" algn="l" defTabSz="914362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67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5pPr>
            <a:lvl6pPr marL="2514494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75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56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1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Segmentation</a:t>
            </a:r>
          </a:p>
        </p:txBody>
      </p:sp>
    </p:spTree>
    <p:extLst>
      <p:ext uri="{BB962C8B-B14F-4D97-AF65-F5344CB8AC3E}">
        <p14:creationId xmlns:p14="http://schemas.microsoft.com/office/powerpoint/2010/main" val="380380772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FFEE7-9888-6D4D-BA9A-8A525B8C4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68A41-23E0-CE4D-95C0-2BDDA05BB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1" y="891884"/>
            <a:ext cx="8740141" cy="664797"/>
          </a:xfrm>
        </p:spPr>
        <p:txBody>
          <a:bodyPr/>
          <a:lstStyle/>
          <a:p>
            <a:r>
              <a:rPr lang="en-US" altLang="zh-CN" dirty="0"/>
              <a:t>Classification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8D64E94-223F-A24B-94DD-9DD6A6AAA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152624"/>
              </p:ext>
            </p:extLst>
          </p:nvPr>
        </p:nvGraphicFramePr>
        <p:xfrm>
          <a:off x="1524001" y="1749134"/>
          <a:ext cx="6096000" cy="11277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50843629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1372468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73687148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1400" dirty="0"/>
                        <a:t>Model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Ours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Reference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7051161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400" dirty="0"/>
                        <a:t>ResNet-50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79.2%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76.2%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93848657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l" defTabSz="9143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ResNet-101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80.5%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77.4%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9801897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400" dirty="0" err="1"/>
                        <a:t>MobileNet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73.3%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70.9%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035412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516796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FFEE7-9888-6D4D-BA9A-8A525B8C4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68A41-23E0-CE4D-95C0-2BDDA05BB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1" y="891884"/>
            <a:ext cx="8740141" cy="664797"/>
          </a:xfrm>
        </p:spPr>
        <p:txBody>
          <a:bodyPr/>
          <a:lstStyle/>
          <a:p>
            <a:r>
              <a:rPr lang="en-US" altLang="zh-CN" dirty="0"/>
              <a:t>Classification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41A25A-39AA-B641-A29F-6F92A4EE9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218" y="1396353"/>
            <a:ext cx="3383566" cy="322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798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F2873-4269-8543-9669-DFEA4CF58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BA93F-79F2-AD4A-A2DB-886F27BA1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1" y="891884"/>
            <a:ext cx="8740141" cy="664797"/>
          </a:xfrm>
        </p:spPr>
        <p:txBody>
          <a:bodyPr/>
          <a:lstStyle/>
          <a:p>
            <a:r>
              <a:rPr lang="en-US" dirty="0"/>
              <a:t>Detection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C3FE14F-77EF-2A48-A43F-D2DD6A2063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7244717"/>
              </p:ext>
            </p:extLst>
          </p:nvPr>
        </p:nvGraphicFramePr>
        <p:xfrm>
          <a:off x="1524001" y="1749134"/>
          <a:ext cx="6096000" cy="8458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50843629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1372468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73687148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1400" dirty="0"/>
                        <a:t>Model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Ours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Reference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7051161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Faster-RCNN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40.1</a:t>
                      </a:r>
                      <a:r>
                        <a:rPr lang="en-US" sz="1400" dirty="0"/>
                        <a:t>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39.6</a:t>
                      </a:r>
                      <a:r>
                        <a:rPr lang="en-US" sz="1400" dirty="0"/>
                        <a:t>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93848657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l" defTabSz="9143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YOLOv3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37.0</a:t>
                      </a:r>
                      <a:r>
                        <a:rPr lang="en-US" sz="1400" dirty="0"/>
                        <a:t>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33.0</a:t>
                      </a:r>
                      <a:r>
                        <a:rPr lang="en-US" sz="1400" dirty="0"/>
                        <a:t>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980189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615449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F2873-4269-8543-9669-DFEA4CF58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BA93F-79F2-AD4A-A2DB-886F27BA1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1" y="891884"/>
            <a:ext cx="8740141" cy="664797"/>
          </a:xfrm>
        </p:spPr>
        <p:txBody>
          <a:bodyPr/>
          <a:lstStyle/>
          <a:p>
            <a:r>
              <a:rPr lang="en-US" dirty="0"/>
              <a:t>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97B1D9-353D-BB41-8E00-82B59D022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743" y="1411705"/>
            <a:ext cx="3411809" cy="322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6263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5F309-AC56-3A40-B3CB-1FCDDF6C3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A3CCC-8C8F-B248-9C3A-B5210D9F2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1" y="891884"/>
            <a:ext cx="8740141" cy="664797"/>
          </a:xfrm>
        </p:spPr>
        <p:txBody>
          <a:bodyPr/>
          <a:lstStyle/>
          <a:p>
            <a:r>
              <a:rPr lang="en-US" dirty="0"/>
              <a:t>Segmentation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828FEE2-2E8F-0847-8F8A-93534C1830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790641"/>
              </p:ext>
            </p:extLst>
          </p:nvPr>
        </p:nvGraphicFramePr>
        <p:xfrm>
          <a:off x="1524001" y="1749134"/>
          <a:ext cx="6096000" cy="8458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50843629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1372468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73687148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1400" dirty="0"/>
                        <a:t>Model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Ours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Reference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7051161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l" defTabSz="9143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Mask-RCNN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33.1</a:t>
                      </a:r>
                      <a:r>
                        <a:rPr lang="en-US" sz="1400" dirty="0"/>
                        <a:t>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32.8</a:t>
                      </a:r>
                      <a:r>
                        <a:rPr lang="en-US" sz="1400" dirty="0"/>
                        <a:t>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93848657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l" defTabSz="9143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DeepLab-v3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86.7</a:t>
                      </a:r>
                      <a:r>
                        <a:rPr lang="en-US" sz="1400" dirty="0"/>
                        <a:t>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85.7</a:t>
                      </a:r>
                      <a:r>
                        <a:rPr lang="en-US" sz="1400" dirty="0"/>
                        <a:t>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980189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01962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eckTemplate-AWS">
  <a:themeElements>
    <a:clrScheme name="ユーザー定義 3">
      <a:dk1>
        <a:srgbClr val="15243D"/>
      </a:dk1>
      <a:lt1>
        <a:srgbClr val="FFFFFF"/>
      </a:lt1>
      <a:dk2>
        <a:srgbClr val="15243D"/>
      </a:dk2>
      <a:lt2>
        <a:srgbClr val="FEFFFF"/>
      </a:lt2>
      <a:accent1>
        <a:srgbClr val="FF9A00"/>
      </a:accent1>
      <a:accent2>
        <a:srgbClr val="00A1C9"/>
      </a:accent2>
      <a:accent3>
        <a:srgbClr val="007DBC"/>
      </a:accent3>
      <a:accent4>
        <a:srgbClr val="69AF34"/>
      </a:accent4>
      <a:accent5>
        <a:srgbClr val="EB5F07"/>
      </a:accent5>
      <a:accent6>
        <a:srgbClr val="545B64"/>
      </a:accent6>
      <a:hlink>
        <a:srgbClr val="007EBB"/>
      </a:hlink>
      <a:folHlink>
        <a:srgbClr val="007EBB"/>
      </a:folHlink>
    </a:clrScheme>
    <a:fontScheme name="Custom 2">
      <a:majorFont>
        <a:latin typeface="Amazon Ember"/>
        <a:ea typeface="Noto Sans CJK JP Regular"/>
        <a:cs typeface=""/>
      </a:majorFont>
      <a:minorFont>
        <a:latin typeface="Amazon Ember"/>
        <a:ea typeface="Noto Sans CJK JP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Mod val="50000"/>
          </a:schemeClr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PT_Template" id="{D7482641-227B-FE4F-B593-A702DB708CB0}" vid="{A736CBA4-7675-BE48-8335-EB2CF8FAF9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6A3D6C04DFD740953BA1B2B9E62D60" ma:contentTypeVersion="0" ma:contentTypeDescription="Create a new document." ma:contentTypeScope="" ma:versionID="26617cd14cd3af163c0e97ff614e520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705B35A6-8B52-46A5-AE45-B98C6459DC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1A3258A-222C-4488-825E-7520D001FB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597C89A-FD0C-431E-81F6-90225B937683}">
  <ds:schemaRefs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DeckTemplate-AWS</Template>
  <TotalTime>205</TotalTime>
  <Words>157</Words>
  <Application>Microsoft Macintosh PowerPoint</Application>
  <PresentationFormat>On-screen Show (16:9)</PresentationFormat>
  <Paragraphs>81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Amazon Ember</vt:lpstr>
      <vt:lpstr>Amazon Ember Light</vt:lpstr>
      <vt:lpstr>Amazon Ember Regular</vt:lpstr>
      <vt:lpstr>Arial</vt:lpstr>
      <vt:lpstr>Calibri</vt:lpstr>
      <vt:lpstr>Consolas</vt:lpstr>
      <vt:lpstr>Lucida Console</vt:lpstr>
      <vt:lpstr>Noto Sans CJK JP Bold</vt:lpstr>
      <vt:lpstr>Noto Sans CJK JP Regular</vt:lpstr>
      <vt:lpstr>Times New Roman</vt:lpstr>
      <vt:lpstr>DeckTemplate-AWS</vt:lpstr>
      <vt:lpstr>PowerPoint Presentation</vt:lpstr>
      <vt:lpstr>GluonCV: A Vision Toolkit</vt:lpstr>
      <vt:lpstr>The Best Open-Source Choice</vt:lpstr>
      <vt:lpstr>Models</vt:lpstr>
      <vt:lpstr>Models</vt:lpstr>
      <vt:lpstr>Models</vt:lpstr>
      <vt:lpstr>Models</vt:lpstr>
      <vt:lpstr>Models</vt:lpstr>
      <vt:lpstr>Models</vt:lpstr>
      <vt:lpstr>Models</vt:lpstr>
      <vt:lpstr>Demo</vt:lpstr>
      <vt:lpstr>Demo</vt:lpstr>
      <vt:lpstr>Getting Started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13</cp:revision>
  <dcterms:created xsi:type="dcterms:W3CDTF">2018-12-13T23:42:40Z</dcterms:created>
  <dcterms:modified xsi:type="dcterms:W3CDTF">2018-12-16T13:37:38Z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0x010100D26A3D6C04DFD740953BA1B2B9E62D60</vt:lpwstr>
  </property>
</Properties>
</file>

<file path=docProps/thumbnail.jpeg>
</file>